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35" r:id="rId4"/>
    <p:sldId id="640" r:id="rId6"/>
    <p:sldId id="1732" r:id="rId7"/>
    <p:sldId id="1733" r:id="rId8"/>
    <p:sldId id="1734" r:id="rId9"/>
    <p:sldId id="1735" r:id="rId10"/>
    <p:sldId id="1741" r:id="rId11"/>
    <p:sldId id="1743" r:id="rId12"/>
    <p:sldId id="1744" r:id="rId13"/>
    <p:sldId id="1745" r:id="rId14"/>
    <p:sldId id="1748" r:id="rId15"/>
    <p:sldId id="1736" r:id="rId16"/>
    <p:sldId id="1740" r:id="rId17"/>
    <p:sldId id="173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640"/>
            <p14:sldId id="1732"/>
            <p14:sldId id="1733"/>
            <p14:sldId id="1734"/>
            <p14:sldId id="1735"/>
            <p14:sldId id="1736"/>
            <p14:sldId id="1740"/>
            <p14:sldId id="1739"/>
            <p14:sldId id="1741"/>
            <p14:sldId id="1743"/>
            <p14:sldId id="1744"/>
            <p14:sldId id="1745"/>
            <p14:sldId id="174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6580" autoAdjust="0"/>
  </p:normalViewPr>
  <p:slideViewPr>
    <p:cSldViewPr snapToGrid="0">
      <p:cViewPr varScale="1">
        <p:scale>
          <a:sx n="61" d="100"/>
          <a:sy n="61" d="100"/>
        </p:scale>
        <p:origin x="102" y="58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4" Type="http://schemas.openxmlformats.org/officeDocument/2006/relationships/theme" Target="../theme/theme2.xml"/><Relationship Id="rId23" Type="http://schemas.openxmlformats.org/officeDocument/2006/relationships/slideLayout" Target="../slideLayouts/slideLayout43.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19685"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368300" y="2987675"/>
            <a:ext cx="1180401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200" normalizeH="0" baseline="0" noProof="0" dirty="0">
                <a:ln>
                  <a:noFill/>
                </a:ln>
                <a:solidFill>
                  <a:schemeClr val="accent1"/>
                </a:solidFill>
                <a:effectLst/>
                <a:uLnTx/>
                <a:uFillTx/>
                <a:latin typeface="Arial Bold" panose="020B0604020202020204" charset="0"/>
                <a:ea typeface="微软雅黑" panose="020B0503020204020204" pitchFamily="34" charset="-122"/>
                <a:cs typeface="Arial Bold" panose="020B0604020202020204" charset="0"/>
                <a:sym typeface="Arial" panose="020B0604020202020204" pitchFamily="34" charset="0"/>
              </a:rPr>
              <a:t>Street View House Number Recognition</a:t>
            </a:r>
            <a:endParaRPr kumimoji="0" lang="en-US" altLang="zh-CN" sz="4000" b="1" i="0" u="none" strike="noStrike" kern="1200" cap="none" spc="200" normalizeH="0" baseline="0" noProof="0" dirty="0">
              <a:ln>
                <a:noFill/>
              </a:ln>
              <a:solidFill>
                <a:schemeClr val="accent1"/>
              </a:solidFill>
              <a:effectLst/>
              <a:uLnTx/>
              <a:uFillTx/>
              <a:latin typeface="Arial Bold" panose="020B0604020202020204" charset="0"/>
              <a:ea typeface="微软雅黑" panose="020B0503020204020204" pitchFamily="34" charset="-122"/>
              <a:cs typeface="Arial Bold" panose="020B0604020202020204" charset="0"/>
              <a:sym typeface="Arial" panose="020B0604020202020204" pitchFamily="34" charset="0"/>
            </a:endParaRPr>
          </a:p>
        </p:txBody>
      </p:sp>
      <p:grpSp>
        <p:nvGrpSpPr>
          <p:cNvPr id="10" name="组合 9"/>
          <p:cNvGrpSpPr/>
          <p:nvPr/>
        </p:nvGrpSpPr>
        <p:grpSpPr>
          <a:xfrm>
            <a:off x="1613595" y="2590887"/>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1609909" y="1889441"/>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497548" y="1821768"/>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文本框 68"/>
          <p:cNvSpPr txBox="1"/>
          <p:nvPr/>
        </p:nvSpPr>
        <p:spPr>
          <a:xfrm>
            <a:off x="483459" y="3977416"/>
            <a:ext cx="2464761"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汇报人：</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霍嘉</a:t>
            </a: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模型解释</a:t>
            </a:r>
            <a:r>
              <a:rPr lang="en-US" altLang="zh-CN" dirty="0">
                <a:sym typeface="Arial" panose="020B0604020202020204" pitchFamily="34" charset="0"/>
              </a:rPr>
              <a:t> - </a:t>
            </a:r>
            <a:r>
              <a:rPr dirty="0">
                <a:sym typeface="Arial" panose="020B0604020202020204" pitchFamily="34" charset="0"/>
              </a:rPr>
              <a:t>训练曲线</a:t>
            </a:r>
            <a:r>
              <a:rPr lang="en-US" altLang="zh-CN" dirty="0">
                <a:sym typeface="Arial" panose="020B0604020202020204" pitchFamily="34" charset="0"/>
              </a:rPr>
              <a:t> - YOLO</a:t>
            </a:r>
            <a:r>
              <a:rPr lang="en-US" altLang="zh-CN" dirty="0">
                <a:sym typeface="Arial" panose="020B0604020202020204" pitchFamily="34" charset="0"/>
              </a:rPr>
              <a:t>v5s</a:t>
            </a:r>
            <a:endParaRPr lang="en-US" altLang="zh-CN"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1144270" y="1364615"/>
            <a:ext cx="10275570" cy="50298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2913" y="243569"/>
            <a:ext cx="9056851" cy="617518"/>
          </a:xfrm>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模型解释</a:t>
            </a:r>
            <a:r>
              <a:rPr lang="en-US" altLang="zh-CN" dirty="0">
                <a:sym typeface="Arial" panose="020B0604020202020204" pitchFamily="34" charset="0"/>
              </a:rPr>
              <a:t> - </a:t>
            </a:r>
            <a:r>
              <a:rPr dirty="0">
                <a:sym typeface="Arial" panose="020B0604020202020204" pitchFamily="34" charset="0"/>
              </a:rPr>
              <a:t>训练曲线</a:t>
            </a:r>
            <a:r>
              <a:rPr lang="en-US" altLang="zh-CN" dirty="0">
                <a:sym typeface="Arial" panose="020B0604020202020204" pitchFamily="34" charset="0"/>
              </a:rPr>
              <a:t> - YOLO</a:t>
            </a:r>
            <a:r>
              <a:rPr lang="en-US" altLang="zh-CN" dirty="0">
                <a:sym typeface="Arial" panose="020B0604020202020204" pitchFamily="34" charset="0"/>
              </a:rPr>
              <a:t>v5m</a:t>
            </a:r>
            <a:endParaRPr lang="en-US" altLang="zh-CN"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443230" y="1129030"/>
            <a:ext cx="10786110" cy="306705"/>
          </a:xfrm>
          <a:prstGeom prst="rect">
            <a:avLst/>
          </a:prstGeom>
          <a:noFill/>
        </p:spPr>
        <p:txBody>
          <a:bodyPr wrap="square" rtlCol="0">
            <a:spAutoFit/>
          </a:bodyPr>
          <a:p>
            <a:pPr algn="l"/>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由于模型在最后绘制图像时候和服务器断开连接了，仅训练结果保存下来了，没有生成图片，因此下面是根据实验结果自行绘制的图像</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p:cNvPicPr>
            <a:picLocks noChangeAspect="1"/>
          </p:cNvPicPr>
          <p:nvPr/>
        </p:nvPicPr>
        <p:blipFill>
          <a:blip r:embed="rId1"/>
          <a:stretch>
            <a:fillRect/>
          </a:stretch>
        </p:blipFill>
        <p:spPr>
          <a:xfrm>
            <a:off x="532130" y="1435735"/>
            <a:ext cx="10607675" cy="47669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四、</a:t>
            </a:r>
            <a:r>
              <a:rPr lang="en-US" altLang="zh-CN" dirty="0">
                <a:sym typeface="Arial" panose="020B0604020202020204" pitchFamily="34" charset="0"/>
              </a:rPr>
              <a:t> </a:t>
            </a:r>
            <a:r>
              <a:rPr dirty="0">
                <a:sym typeface="Arial" panose="020B0604020202020204" pitchFamily="34" charset="0"/>
              </a:rPr>
              <a:t>实验复现</a:t>
            </a:r>
            <a:r>
              <a:rPr lang="en-US" altLang="zh-CN" dirty="0">
                <a:sym typeface="Arial" panose="020B0604020202020204" pitchFamily="34" charset="0"/>
              </a:rPr>
              <a:t> </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6" name="图片 5"/>
          <p:cNvPicPr>
            <a:picLocks noChangeAspect="1"/>
          </p:cNvPicPr>
          <p:nvPr/>
        </p:nvPicPr>
        <p:blipFill>
          <a:blip r:embed="rId1"/>
          <a:stretch>
            <a:fillRect/>
          </a:stretch>
        </p:blipFill>
        <p:spPr>
          <a:xfrm>
            <a:off x="811530" y="1842770"/>
            <a:ext cx="10156825" cy="35693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四、</a:t>
            </a:r>
            <a:r>
              <a:rPr lang="en-US" altLang="zh-CN" dirty="0">
                <a:sym typeface="Arial" panose="020B0604020202020204" pitchFamily="34" charset="0"/>
              </a:rPr>
              <a:t> </a:t>
            </a:r>
            <a:r>
              <a:rPr dirty="0">
                <a:sym typeface="Arial" panose="020B0604020202020204" pitchFamily="34" charset="0"/>
              </a:rPr>
              <a:t>实验复现</a:t>
            </a:r>
            <a:r>
              <a:rPr lang="en-US" altLang="zh-CN" dirty="0">
                <a:sym typeface="Arial" panose="020B0604020202020204" pitchFamily="34" charset="0"/>
              </a:rPr>
              <a:t> </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1010920" y="1330325"/>
            <a:ext cx="10169525" cy="4594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四、</a:t>
            </a:r>
            <a:r>
              <a:rPr lang="en-US" altLang="zh-CN" dirty="0">
                <a:sym typeface="Arial" panose="020B0604020202020204" pitchFamily="34" charset="0"/>
              </a:rPr>
              <a:t> </a:t>
            </a:r>
            <a:r>
              <a:rPr dirty="0">
                <a:sym typeface="Arial" panose="020B0604020202020204" pitchFamily="34" charset="0"/>
              </a:rPr>
              <a:t>实验复现</a:t>
            </a:r>
            <a:r>
              <a:rPr lang="en-US" altLang="zh-CN" dirty="0">
                <a:sym typeface="Arial" panose="020B0604020202020204" pitchFamily="34" charset="0"/>
              </a:rPr>
              <a:t> </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836930" y="2219960"/>
            <a:ext cx="10517505" cy="2712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一、</a:t>
            </a:r>
            <a:r>
              <a:rPr lang="en-US" altLang="zh-CN" dirty="0">
                <a:sym typeface="Arial" panose="020B0604020202020204" pitchFamily="34" charset="0"/>
              </a:rPr>
              <a:t> </a:t>
            </a:r>
            <a:r>
              <a:rPr dirty="0">
                <a:sym typeface="Arial" panose="020B0604020202020204" pitchFamily="34" charset="0"/>
              </a:rPr>
              <a:t>任务</a:t>
            </a:r>
            <a:r>
              <a:rPr dirty="0">
                <a:sym typeface="Arial" panose="020B0604020202020204" pitchFamily="34" charset="0"/>
              </a:rPr>
              <a:t>描述</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6" name="图片 5"/>
          <p:cNvPicPr>
            <a:picLocks noChangeAspect="1"/>
          </p:cNvPicPr>
          <p:nvPr/>
        </p:nvPicPr>
        <p:blipFill>
          <a:blip r:embed="rId1"/>
          <a:stretch>
            <a:fillRect/>
          </a:stretch>
        </p:blipFill>
        <p:spPr>
          <a:xfrm>
            <a:off x="631190" y="1851025"/>
            <a:ext cx="10633075" cy="27520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一、</a:t>
            </a:r>
            <a:r>
              <a:rPr lang="en-US" altLang="zh-CN" dirty="0">
                <a:sym typeface="Arial" panose="020B0604020202020204" pitchFamily="34" charset="0"/>
              </a:rPr>
              <a:t> </a:t>
            </a:r>
            <a:r>
              <a:rPr dirty="0">
                <a:sym typeface="Arial" panose="020B0604020202020204" pitchFamily="34" charset="0"/>
              </a:rPr>
              <a:t>任务</a:t>
            </a:r>
            <a:r>
              <a:rPr dirty="0">
                <a:sym typeface="Arial" panose="020B0604020202020204" pitchFamily="34" charset="0"/>
              </a:rPr>
              <a:t>描述</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527685" y="2137410"/>
            <a:ext cx="10427970" cy="2980690"/>
          </a:xfrm>
          <a:prstGeom prst="rect">
            <a:avLst/>
          </a:prstGeom>
        </p:spPr>
      </p:pic>
      <p:sp>
        <p:nvSpPr>
          <p:cNvPr id="4" name="文本框 3"/>
          <p:cNvSpPr txBox="1"/>
          <p:nvPr/>
        </p:nvSpPr>
        <p:spPr>
          <a:xfrm>
            <a:off x="527685" y="1567180"/>
            <a:ext cx="1198880" cy="398780"/>
          </a:xfrm>
          <a:prstGeom prst="rect">
            <a:avLst/>
          </a:prstGeom>
          <a:noFill/>
        </p:spPr>
        <p:txBody>
          <a:bodyPr wrap="non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作业</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要求</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功能实现</a:t>
            </a:r>
            <a:r>
              <a:rPr lang="en-US" altLang="zh-CN" dirty="0">
                <a:sym typeface="Arial" panose="020B0604020202020204" pitchFamily="34" charset="0"/>
              </a:rPr>
              <a:t> </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546735" y="949960"/>
            <a:ext cx="10781665" cy="922020"/>
          </a:xfrm>
          <a:prstGeom prst="rect">
            <a:avLst/>
          </a:prstGeom>
          <a:noFill/>
        </p:spPr>
        <p:txBody>
          <a:bodyPr wrap="square" rtlCol="0">
            <a:spAutoFit/>
          </a:bodyPr>
          <a:p>
            <a:pPr algn="l" fontAlgn="auto">
              <a:lnSpc>
                <a:spcPct val="150000"/>
              </a:lnSpc>
            </a:pPr>
            <a:r>
              <a:rPr lang="en-US" altLang="zh-CN" dirty="0" smtClean="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smtClean="0">
                <a:latin typeface="Arial" panose="020B0604020202020204" pitchFamily="34" charset="0"/>
                <a:ea typeface="微软雅黑" panose="020B0503020204020204" pitchFamily="34" charset="-122"/>
                <a:cs typeface="+mn-ea"/>
                <a:sym typeface="Arial" panose="020B0604020202020204" pitchFamily="34" charset="0"/>
              </a:rPr>
              <a:t>由于在作业要求中提到在测试的时候不可以使用测试集中给出的位置信息，因此可以分析得到这次作业需要训练得到一个目标检测加分类的模型，因此就想到了用目标检测领域经典的yolov5模型</a:t>
            </a:r>
            <a:endParaRPr lang="zh-CN" altLang="en-US"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546735" y="1907540"/>
            <a:ext cx="1456055" cy="398780"/>
          </a:xfrm>
          <a:prstGeom prst="rect">
            <a:avLst/>
          </a:prstGeom>
          <a:noFill/>
        </p:spPr>
        <p:txBody>
          <a:bodyPr wrap="square" rtlCol="0">
            <a:spAutoFit/>
          </a:bodyPr>
          <a:p>
            <a:pPr algn="ctr"/>
            <a:r>
              <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rPr>
              <a:t>数据预处理</a:t>
            </a:r>
            <a:endPar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p:cNvPicPr>
            <a:picLocks noChangeAspect="1"/>
          </p:cNvPicPr>
          <p:nvPr/>
        </p:nvPicPr>
        <p:blipFill>
          <a:blip r:embed="rId1"/>
          <a:stretch>
            <a:fillRect/>
          </a:stretch>
        </p:blipFill>
        <p:spPr>
          <a:xfrm>
            <a:off x="1461770" y="2341880"/>
            <a:ext cx="9267825" cy="38017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功能实现</a:t>
            </a:r>
            <a:r>
              <a:rPr lang="en-US" altLang="zh-CN" dirty="0">
                <a:sym typeface="Arial" panose="020B0604020202020204" pitchFamily="34" charset="0"/>
              </a:rPr>
              <a:t> </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584200" y="995680"/>
            <a:ext cx="1456055" cy="398780"/>
          </a:xfrm>
          <a:prstGeom prst="rect">
            <a:avLst/>
          </a:prstGeom>
          <a:noFill/>
        </p:spPr>
        <p:txBody>
          <a:bodyPr wrap="square" rtlCol="0">
            <a:spAutoFit/>
          </a:bodyPr>
          <a:p>
            <a:pPr algn="ctr"/>
            <a:r>
              <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rPr>
              <a:t>模型</a:t>
            </a:r>
            <a:r>
              <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rPr>
              <a:t>训练</a:t>
            </a:r>
            <a:endPar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p:cNvPicPr>
            <a:picLocks noChangeAspect="1"/>
          </p:cNvPicPr>
          <p:nvPr/>
        </p:nvPicPr>
        <p:blipFill>
          <a:blip r:embed="rId1"/>
          <a:stretch>
            <a:fillRect/>
          </a:stretch>
        </p:blipFill>
        <p:spPr>
          <a:xfrm>
            <a:off x="740410" y="1457960"/>
            <a:ext cx="10711180" cy="1169670"/>
          </a:xfrm>
          <a:prstGeom prst="rect">
            <a:avLst/>
          </a:prstGeom>
        </p:spPr>
      </p:pic>
      <p:pic>
        <p:nvPicPr>
          <p:cNvPr id="7" name="图片 6"/>
          <p:cNvPicPr>
            <a:picLocks noChangeAspect="1"/>
          </p:cNvPicPr>
          <p:nvPr/>
        </p:nvPicPr>
        <p:blipFill>
          <a:blip r:embed="rId2"/>
          <a:stretch>
            <a:fillRect/>
          </a:stretch>
        </p:blipFill>
        <p:spPr>
          <a:xfrm>
            <a:off x="3639820" y="2691130"/>
            <a:ext cx="5451475" cy="38944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功能实现</a:t>
            </a:r>
            <a:r>
              <a:rPr lang="en-US" altLang="zh-CN" dirty="0">
                <a:sym typeface="Arial" panose="020B0604020202020204" pitchFamily="34" charset="0"/>
              </a:rPr>
              <a:t> </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文本框 3"/>
          <p:cNvSpPr txBox="1"/>
          <p:nvPr/>
        </p:nvSpPr>
        <p:spPr>
          <a:xfrm>
            <a:off x="584200" y="1109980"/>
            <a:ext cx="1456055" cy="398780"/>
          </a:xfrm>
          <a:prstGeom prst="rect">
            <a:avLst/>
          </a:prstGeom>
          <a:noFill/>
        </p:spPr>
        <p:txBody>
          <a:bodyPr wrap="square" rtlCol="0">
            <a:spAutoFit/>
          </a:bodyPr>
          <a:p>
            <a:pPr algn="ctr"/>
            <a:r>
              <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rPr>
              <a:t>模型</a:t>
            </a:r>
            <a:r>
              <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rPr>
              <a:t>测试</a:t>
            </a:r>
            <a:endParaRPr lang="zh-CN" altLang="en-US" sz="2000" b="1"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1"/>
          <a:stretch>
            <a:fillRect/>
          </a:stretch>
        </p:blipFill>
        <p:spPr>
          <a:xfrm>
            <a:off x="836295" y="1597660"/>
            <a:ext cx="9422765" cy="1463675"/>
          </a:xfrm>
          <a:prstGeom prst="rect">
            <a:avLst/>
          </a:prstGeom>
        </p:spPr>
      </p:pic>
      <p:pic>
        <p:nvPicPr>
          <p:cNvPr id="5" name="图片 4"/>
          <p:cNvPicPr>
            <a:picLocks noChangeAspect="1"/>
          </p:cNvPicPr>
          <p:nvPr/>
        </p:nvPicPr>
        <p:blipFill>
          <a:blip r:embed="rId2"/>
          <a:stretch>
            <a:fillRect/>
          </a:stretch>
        </p:blipFill>
        <p:spPr>
          <a:xfrm>
            <a:off x="1194435" y="3745865"/>
            <a:ext cx="2190115" cy="553720"/>
          </a:xfrm>
          <a:prstGeom prst="rect">
            <a:avLst/>
          </a:prstGeom>
        </p:spPr>
      </p:pic>
      <p:pic>
        <p:nvPicPr>
          <p:cNvPr id="9" name="图片 8"/>
          <p:cNvPicPr>
            <a:picLocks noChangeAspect="1"/>
          </p:cNvPicPr>
          <p:nvPr/>
        </p:nvPicPr>
        <p:blipFill>
          <a:blip r:embed="rId3"/>
          <a:stretch>
            <a:fillRect/>
          </a:stretch>
        </p:blipFill>
        <p:spPr>
          <a:xfrm>
            <a:off x="5156200" y="3670300"/>
            <a:ext cx="5102860" cy="704850"/>
          </a:xfrm>
          <a:prstGeom prst="rect">
            <a:avLst/>
          </a:prstGeom>
        </p:spPr>
      </p:pic>
      <p:pic>
        <p:nvPicPr>
          <p:cNvPr id="10" name="图片 9"/>
          <p:cNvPicPr>
            <a:picLocks noChangeAspect="1"/>
          </p:cNvPicPr>
          <p:nvPr/>
        </p:nvPicPr>
        <p:blipFill>
          <a:blip r:embed="rId4"/>
          <a:stretch>
            <a:fillRect/>
          </a:stretch>
        </p:blipFill>
        <p:spPr>
          <a:xfrm>
            <a:off x="836295" y="4755515"/>
            <a:ext cx="8663305" cy="3454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模型解释</a:t>
            </a:r>
            <a:r>
              <a:rPr lang="en-US" altLang="zh-CN" dirty="0">
                <a:sym typeface="Arial" panose="020B0604020202020204" pitchFamily="34" charset="0"/>
              </a:rPr>
              <a:t> - </a:t>
            </a:r>
            <a:r>
              <a:rPr dirty="0">
                <a:sym typeface="Arial" panose="020B0604020202020204" pitchFamily="34" charset="0"/>
              </a:rPr>
              <a:t>模型结构解释</a:t>
            </a:r>
            <a:r>
              <a:rPr lang="en-US" altLang="zh-CN" dirty="0">
                <a:sym typeface="Arial" panose="020B0604020202020204" pitchFamily="34" charset="0"/>
              </a:rPr>
              <a:t> </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1880235" y="6349365"/>
            <a:ext cx="4860290" cy="337185"/>
          </a:xfrm>
          <a:prstGeom prst="rect">
            <a:avLst/>
          </a:prstGeom>
          <a:noFill/>
        </p:spPr>
        <p:txBody>
          <a:bodyPr wrap="none" rtlCol="0">
            <a:spAutoFit/>
          </a:bodyPr>
          <a:p>
            <a:pPr algn="ctr"/>
            <a:r>
              <a:rPr lang="zh-CN" altLang="en-US" sz="1600" dirty="0" smtClean="0">
                <a:solidFill>
                  <a:schemeClr val="bg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图片来源：https://zhuanlan.zhihu.com/p/172121380</a:t>
            </a:r>
            <a:endParaRPr lang="zh-CN" altLang="en-US" sz="1600" dirty="0" smtClean="0">
              <a:solidFill>
                <a:schemeClr val="bg2">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p:cNvPicPr>
            <a:picLocks noChangeAspect="1"/>
          </p:cNvPicPr>
          <p:nvPr/>
        </p:nvPicPr>
        <p:blipFill>
          <a:blip r:embed="rId1"/>
          <a:stretch>
            <a:fillRect/>
          </a:stretch>
        </p:blipFill>
        <p:spPr>
          <a:xfrm>
            <a:off x="443230" y="1293495"/>
            <a:ext cx="8058150" cy="4069080"/>
          </a:xfrm>
          <a:prstGeom prst="rect">
            <a:avLst/>
          </a:prstGeom>
        </p:spPr>
      </p:pic>
      <p:sp>
        <p:nvSpPr>
          <p:cNvPr id="7" name="文本框 6"/>
          <p:cNvSpPr txBox="1"/>
          <p:nvPr/>
        </p:nvSpPr>
        <p:spPr>
          <a:xfrm>
            <a:off x="8641715" y="1690370"/>
            <a:ext cx="3196590" cy="1706880"/>
          </a:xfrm>
          <a:prstGeom prst="rect">
            <a:avLst/>
          </a:prstGeom>
          <a:noFill/>
        </p:spPr>
        <p:txBody>
          <a:bodyPr wrap="square" rtlCol="0" anchor="t">
            <a:spAutoFit/>
          </a:bodyPr>
          <a:p>
            <a:pPr marL="285750" indent="-285750" algn="l" fontAlgn="auto">
              <a:lnSpc>
                <a:spcPct val="150000"/>
              </a:lnSpc>
              <a:buFont typeface="Arial" panose="020B0604020202020204" pitchFamily="34" charset="0"/>
              <a:buChar char="•"/>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输入端：Mosaic数据增强、自适应锚框计算、自适应图片缩放</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l" fontAlgn="auto">
              <a:lnSpc>
                <a:spcPct val="150000"/>
              </a:lnSpc>
              <a:buFont typeface="Arial" panose="020B0604020202020204" pitchFamily="34" charset="0"/>
              <a:buChar char="•"/>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Backbone：Focus结构，CSP结构</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l" fontAlgn="auto">
              <a:lnSpc>
                <a:spcPct val="150000"/>
              </a:lnSpc>
              <a:buFont typeface="Arial" panose="020B0604020202020204" pitchFamily="34" charset="0"/>
              <a:buChar char="•"/>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Neck：FPN+PAN结构</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l" fontAlgn="auto">
              <a:lnSpc>
                <a:spcPct val="150000"/>
              </a:lnSpc>
              <a:buFont typeface="Arial" panose="020B0604020202020204" pitchFamily="34" charset="0"/>
              <a:buChar char="•"/>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Prediction：GIOU_Loss</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模型解释</a:t>
            </a:r>
            <a:r>
              <a:rPr lang="en-US" altLang="zh-CN" dirty="0">
                <a:sym typeface="Arial" panose="020B0604020202020204" pitchFamily="34" charset="0"/>
              </a:rPr>
              <a:t> - </a:t>
            </a:r>
            <a:r>
              <a:rPr dirty="0">
                <a:sym typeface="Arial" panose="020B0604020202020204" pitchFamily="34" charset="0"/>
              </a:rPr>
              <a:t>架构性能</a:t>
            </a:r>
            <a:r>
              <a:rPr dirty="0">
                <a:sym typeface="Arial" panose="020B0604020202020204" pitchFamily="34" charset="0"/>
              </a:rPr>
              <a:t>对比</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2134870" y="6349365"/>
            <a:ext cx="4351020" cy="337185"/>
          </a:xfrm>
          <a:prstGeom prst="rect">
            <a:avLst/>
          </a:prstGeom>
          <a:noFill/>
        </p:spPr>
        <p:txBody>
          <a:bodyPr wrap="none" rtlCol="0">
            <a:spAutoFit/>
          </a:bodyPr>
          <a:p>
            <a:pPr algn="ctr"/>
            <a:r>
              <a:rPr lang="zh-CN" altLang="en-US" sz="1600" dirty="0" smtClean="0">
                <a:solidFill>
                  <a:schemeClr val="bg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图片来源：https://github.com/ultralytics/yolov5</a:t>
            </a:r>
            <a:endParaRPr lang="zh-CN" altLang="en-US" sz="1600" dirty="0" smtClean="0">
              <a:solidFill>
                <a:schemeClr val="bg2">
                  <a:lumMod val="7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nvSpPr>
        <p:spPr>
          <a:xfrm>
            <a:off x="667385" y="1152525"/>
            <a:ext cx="10643235" cy="1383665"/>
          </a:xfrm>
          <a:prstGeom prst="rect">
            <a:avLst/>
          </a:prstGeom>
          <a:noFill/>
        </p:spPr>
        <p:txBody>
          <a:bodyPr wrap="square" rtlCol="0" anchor="t">
            <a:spAutoFit/>
          </a:bodyPr>
          <a:p>
            <a:pPr marL="285750" indent="-285750" algn="l" fontAlgn="auto">
              <a:lnSpc>
                <a:spcPct val="150000"/>
              </a:lnSpc>
              <a:buFont typeface="Arial" panose="020B0604020202020204" pitchFamily="34" charset="0"/>
              <a:buChar char="•"/>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Yolov5作者是在COCO数据集上进行的测试，COCO数据集的小目标占比，因此最终的四种网络结构，性能上来说各有千秋。</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l" fontAlgn="auto">
              <a:lnSpc>
                <a:spcPct val="150000"/>
              </a:lnSpc>
              <a:buFont typeface="Arial" panose="020B0604020202020204" pitchFamily="34" charset="0"/>
              <a:buChar char="•"/>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Yolov5s网络最小，速度最少，AP精度也最低。</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l" fontAlgn="auto">
              <a:lnSpc>
                <a:spcPct val="150000"/>
              </a:lnSpc>
              <a:buFont typeface="Arial" panose="020B0604020202020204" pitchFamily="34" charset="0"/>
              <a:buChar char="•"/>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其他的三种网络，在此基础上，不断加深加宽网络，AP精度也不断提升，但速度的消耗也在不断增加。</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285750" indent="-285750" algn="l" fontAlgn="auto">
              <a:lnSpc>
                <a:spcPct val="150000"/>
              </a:lnSpc>
              <a:buFont typeface="Arial" panose="020B0604020202020204" pitchFamily="34" charset="0"/>
              <a:buChar char="•"/>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下面是Yolov5作者的算法性能测试图：</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1"/>
          <a:stretch>
            <a:fillRect/>
          </a:stretch>
        </p:blipFill>
        <p:spPr>
          <a:xfrm>
            <a:off x="2263775" y="2628265"/>
            <a:ext cx="7442200" cy="3721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模型解释</a:t>
            </a:r>
            <a:r>
              <a:rPr lang="en-US" altLang="zh-CN" dirty="0">
                <a:sym typeface="Arial" panose="020B0604020202020204" pitchFamily="34" charset="0"/>
              </a:rPr>
              <a:t> - </a:t>
            </a:r>
            <a:r>
              <a:rPr dirty="0">
                <a:sym typeface="Arial" panose="020B0604020202020204" pitchFamily="34" charset="0"/>
              </a:rPr>
              <a:t>网络超参数信息，训练方法和优化</a:t>
            </a:r>
            <a:r>
              <a:rPr dirty="0">
                <a:sym typeface="Arial" panose="020B0604020202020204" pitchFamily="34" charset="0"/>
              </a:rPr>
              <a:t>方法</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7" name="文本框 6"/>
          <p:cNvSpPr txBox="1"/>
          <p:nvPr/>
        </p:nvSpPr>
        <p:spPr>
          <a:xfrm>
            <a:off x="667385" y="1152525"/>
            <a:ext cx="10643235" cy="414020"/>
          </a:xfrm>
          <a:prstGeom prst="rect">
            <a:avLst/>
          </a:prstGeom>
          <a:noFill/>
        </p:spPr>
        <p:txBody>
          <a:bodyPr wrap="square" rtlCol="0" anchor="t">
            <a:spAutoFit/>
          </a:bodyPr>
          <a:p>
            <a:pPr indent="0" algn="l" fontAlgn="auto">
              <a:lnSpc>
                <a:spcPct val="150000"/>
              </a:lnSpc>
              <a:buFont typeface="Arial" panose="020B0604020202020204" pitchFamily="34" charset="0"/>
              <a:buNone/>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在训练时使用的是</a:t>
            </a:r>
            <a:r>
              <a:rPr lang="en-US" altLang="zh-CN" sz="1400" dirty="0" smtClean="0">
                <a:latin typeface="Arial" panose="020B0604020202020204" pitchFamily="34" charset="0"/>
                <a:ea typeface="微软雅黑" panose="020B0503020204020204" pitchFamily="34" charset="-122"/>
                <a:cs typeface="+mn-ea"/>
                <a:sym typeface="Arial" panose="020B0604020202020204" pitchFamily="34" charset="0"/>
              </a:rPr>
              <a:t>yolov5</a:t>
            </a: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的默认配置，具体参数</a:t>
            </a: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如下</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p:cNvPicPr>
            <a:picLocks noChangeAspect="1"/>
          </p:cNvPicPr>
          <p:nvPr/>
        </p:nvPicPr>
        <p:blipFill>
          <a:blip r:embed="rId1"/>
          <a:stretch>
            <a:fillRect/>
          </a:stretch>
        </p:blipFill>
        <p:spPr>
          <a:xfrm>
            <a:off x="1692910" y="1656715"/>
            <a:ext cx="2707005" cy="4636135"/>
          </a:xfrm>
          <a:prstGeom prst="rect">
            <a:avLst/>
          </a:prstGeom>
        </p:spPr>
      </p:pic>
      <p:pic>
        <p:nvPicPr>
          <p:cNvPr id="6" name="图片 5"/>
          <p:cNvPicPr>
            <a:picLocks noChangeAspect="1"/>
          </p:cNvPicPr>
          <p:nvPr/>
        </p:nvPicPr>
        <p:blipFill>
          <a:blip r:embed="rId2"/>
          <a:stretch>
            <a:fillRect/>
          </a:stretch>
        </p:blipFill>
        <p:spPr>
          <a:xfrm>
            <a:off x="6134735" y="1675130"/>
            <a:ext cx="2721610" cy="4618355"/>
          </a:xfrm>
          <a:prstGeom prst="rect">
            <a:avLst/>
          </a:prstGeom>
        </p:spPr>
      </p:pic>
    </p:spTree>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796</Words>
  <Application>WPS 文字</Application>
  <PresentationFormat>宽屏</PresentationFormat>
  <Paragraphs>84</Paragraphs>
  <Slides>14</Slides>
  <Notes>68</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14</vt:i4>
      </vt:variant>
    </vt:vector>
  </HeadingPairs>
  <TitlesOfParts>
    <vt:vector size="36" baseType="lpstr">
      <vt:lpstr>Arial</vt:lpstr>
      <vt:lpstr>宋体</vt:lpstr>
      <vt:lpstr>Wingdings</vt:lpstr>
      <vt:lpstr>微软雅黑</vt:lpstr>
      <vt:lpstr>汉仪旗黑</vt:lpstr>
      <vt:lpstr>经典圆体简</vt:lpstr>
      <vt:lpstr>Arial</vt:lpstr>
      <vt:lpstr>微软雅黑</vt:lpstr>
      <vt:lpstr>Segoe UI Light</vt:lpstr>
      <vt:lpstr>Thonburi</vt:lpstr>
      <vt:lpstr>微软雅黑</vt:lpstr>
      <vt:lpstr>Calibri</vt:lpstr>
      <vt:lpstr>等线</vt:lpstr>
      <vt:lpstr>Segoe UI</vt:lpstr>
      <vt:lpstr>宋体</vt:lpstr>
      <vt:lpstr>Arial Unicode MS</vt:lpstr>
      <vt:lpstr>苹方-简</vt:lpstr>
      <vt:lpstr>宋体-简</vt:lpstr>
      <vt:lpstr>Helvetica Neue</vt:lpstr>
      <vt:lpstr>Arial Bold</vt:lpstr>
      <vt:lpstr>自定义设计方案</vt:lpstr>
      <vt:lpstr>1_自定义设计方案</vt:lpstr>
      <vt:lpstr>PowerPoint 演示文稿</vt:lpstr>
      <vt:lpstr>一、 开发任务</vt:lpstr>
      <vt:lpstr>一、 任务描述</vt:lpstr>
      <vt:lpstr>一、 任务描述</vt:lpstr>
      <vt:lpstr>二、 功能实现 </vt:lpstr>
      <vt:lpstr>二、 功能实现 </vt:lpstr>
      <vt:lpstr>三、 实验复现 </vt:lpstr>
      <vt:lpstr>三、 模型解释 - 模型结构解释 </vt:lpstr>
      <vt:lpstr>三、 模型解释 - 架构性能对比</vt:lpstr>
      <vt:lpstr>三、 模型解释 - 网络超参数信息，训练方法和优化方法</vt:lpstr>
      <vt:lpstr>三、 模型解释 - 训练曲线 - YOLOv5s</vt:lpstr>
      <vt:lpstr>二、 功能实现 </vt:lpstr>
      <vt:lpstr>三、 实验复现 </vt:lpstr>
      <vt:lpstr>三、 实验复现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jia huo</cp:lastModifiedBy>
  <cp:revision>369</cp:revision>
  <dcterms:created xsi:type="dcterms:W3CDTF">2024-05-19T07:23:49Z</dcterms:created>
  <dcterms:modified xsi:type="dcterms:W3CDTF">2024-05-19T07:23:49Z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2052-5.7.1.8093</vt:lpwstr>
  </property>
</Properties>
</file>